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536" r:id="rId3"/>
    <p:sldId id="257" r:id="rId4"/>
    <p:sldId id="259" r:id="rId5"/>
    <p:sldId id="532" r:id="rId6"/>
    <p:sldId id="539" r:id="rId7"/>
    <p:sldId id="395" r:id="rId8"/>
    <p:sldId id="394" r:id="rId9"/>
    <p:sldId id="396" r:id="rId10"/>
    <p:sldId id="538" r:id="rId11"/>
    <p:sldId id="474" r:id="rId12"/>
    <p:sldId id="475" r:id="rId13"/>
    <p:sldId id="476" r:id="rId14"/>
    <p:sldId id="533" r:id="rId15"/>
    <p:sldId id="487" r:id="rId16"/>
    <p:sldId id="411" r:id="rId17"/>
    <p:sldId id="412" r:id="rId18"/>
    <p:sldId id="414" r:id="rId19"/>
    <p:sldId id="398" r:id="rId20"/>
    <p:sldId id="537" r:id="rId21"/>
    <p:sldId id="416" r:id="rId22"/>
    <p:sldId id="534" r:id="rId23"/>
    <p:sldId id="486" r:id="rId24"/>
    <p:sldId id="420" r:id="rId25"/>
    <p:sldId id="421" r:id="rId26"/>
    <p:sldId id="422" r:id="rId27"/>
    <p:sldId id="424" r:id="rId28"/>
    <p:sldId id="291" r:id="rId29"/>
    <p:sldId id="535" r:id="rId30"/>
    <p:sldId id="25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7FDB8-6343-8540-932E-1A042922D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258BAD-8E97-3B4E-8A5A-0DA933135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A5CCF-6A75-DC4A-937A-6AF6A2977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B3E57-8B69-4445-8808-E07BA8647E90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8CC25-71B2-8246-BFF4-A3DCFDDD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9A663-C515-C446-8098-25F7F80C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1169-500D-C54C-9F45-8EAF3A0D9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5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E72AA-30E2-4146-A2AE-458B7E59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32E4FF-D3AD-0641-918C-3BC6F8F9F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F225E-5BD2-A741-92DF-E5083E8AE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B3E57-8B69-4445-8808-E07BA8647E90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C9439-8528-9F41-9555-10180FC1B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D9DB0-EC2B-F141-A1EA-FC385F337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1169-500D-C54C-9F45-8EAF3A0D9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59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F13B8D-122B-0145-9E82-2A1FB968C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686BDF-83DF-5246-AA86-52C687BEF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A59D5-F5DA-3A43-8AA7-FC4B3208F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B3E57-8B69-4445-8808-E07BA8647E90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2E424-A627-D341-A041-43459B82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131DA-79C9-1641-BE82-C83081B3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1169-500D-C54C-9F45-8EAF3A0D9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95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3373D-B51C-2D44-8476-1317F8496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7D0DE-E3BB-714C-B84A-1184AB409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6AA1C-3717-4049-BE31-F51175166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B3E57-8B69-4445-8808-E07BA8647E90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33D98-7427-D247-AEB2-64A63EF1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5790E-DC08-794F-B33B-74022802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1169-500D-C54C-9F45-8EAF3A0D9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20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E092E-0C4A-BF44-9FC9-F65427B0B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D4DED-6C12-3344-AEC0-141686D45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AD2D5-ADE6-5148-89CF-EAC6F4278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B3E57-8B69-4445-8808-E07BA8647E90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5B1EC-2EEC-9C4C-8AEE-55CE736DF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B7070-4B07-A847-BCA2-01B637F38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1169-500D-C54C-9F45-8EAF3A0D9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48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C9101-7D03-6E41-936A-126801829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F1228-D039-0B49-8E1B-97EC4DFA3F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06BACF-3E1B-9042-A46B-CBA66C5AA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05153-143B-0342-A1E0-82EDB2BFD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B3E57-8B69-4445-8808-E07BA8647E90}" type="datetimeFigureOut">
              <a:rPr lang="en-US" smtClean="0"/>
              <a:t>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DE2603-005E-F348-977A-5FABC488E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59FE6-86CF-4141-9E5F-4F7B46DA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1169-500D-C54C-9F45-8EAF3A0D9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6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062A-F554-4F42-BC78-00F514A0F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AA22B-7DCD-7640-86C5-62CCD462A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C3B0D-35B7-9B4E-9470-F1E79205E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6962B9-68CB-1243-B92A-3D45E8AD31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8101D8-5DE3-0F40-85CF-8E96C37F6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A84450-5FED-6648-8C73-C4B0CF0D3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B3E57-8B69-4445-8808-E07BA8647E90}" type="datetimeFigureOut">
              <a:rPr lang="en-US" smtClean="0"/>
              <a:t>2/8/22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8F576F-74C6-3D4C-ADCF-7FAB156E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58D366-6A90-7F41-9934-562609F16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1169-500D-C54C-9F45-8EAF3A0D9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98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01D30-9224-F34F-8A05-5A02EF6B6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042AB9-183B-734D-937C-9B5262EF4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B3E57-8B69-4445-8808-E07BA8647E90}" type="datetimeFigureOut">
              <a:rPr lang="en-US" smtClean="0"/>
              <a:t>2/8/22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4140F-DC61-0741-8080-D058DB2D2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05C2B-35F6-AA4A-9B44-019D72C89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1169-500D-C54C-9F45-8EAF3A0D9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E1F13A-0D46-EC40-9F61-433741F2C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B3E57-8B69-4445-8808-E07BA8647E90}" type="datetimeFigureOut">
              <a:rPr lang="en-US" smtClean="0"/>
              <a:t>2/8/22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2083B7-1A76-BE4E-B998-0DAD7F41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E0826-EBC7-8948-8CBD-593AC1D03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1169-500D-C54C-9F45-8EAF3A0D9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348A4-3882-3B40-A402-E95C8715A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244BE-C58F-8E41-995F-AA9F7685B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E4FCA-DA97-2349-8B76-00AD6E6E8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2C024-7C17-1F45-804F-904E68C30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B3E57-8B69-4445-8808-E07BA8647E90}" type="datetimeFigureOut">
              <a:rPr lang="en-US" smtClean="0"/>
              <a:t>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5E7D5-E213-E04C-84CE-8B1C5E3EC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53CC7-A981-0B4B-B00C-C7A2D61A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1169-500D-C54C-9F45-8EAF3A0D9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61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B567-676A-914D-9977-80656C05E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D46246-1098-A64D-80C3-E07CF634FA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684110-559A-A947-89BB-64959398D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4346AA-4FA0-774F-BBFA-1A0F0A722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B3E57-8B69-4445-8808-E07BA8647E90}" type="datetimeFigureOut">
              <a:rPr lang="en-US" smtClean="0"/>
              <a:t>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2EC05-A7BA-9C47-B4FD-A2A2211A4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71FFC6-7214-444D-85EB-40A02895C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F1169-500D-C54C-9F45-8EAF3A0D9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63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E368E0-D0B0-7644-B36A-6D949A8FA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92F4F-1331-E040-A22D-E942DD041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07ED4-6B2D-1041-A9DF-CE0C5E79B2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B3E57-8B69-4445-8808-E07BA8647E90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82B95-6B66-B544-BAB9-1E8DE56E0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4063B-EDAD-AC4B-A74D-2EE267DD7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F1169-500D-C54C-9F45-8EAF3A0D9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47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9E24-D9B5-1B4B-9E21-E6AAD207A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 introduction to the P-model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8F95DE-F1F5-6247-9A5F-F19654B28B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LEMONTREE experimental WG meeting</a:t>
            </a:r>
          </a:p>
          <a:p>
            <a:r>
              <a:rPr lang="en-US" dirty="0"/>
              <a:t>February 15, 2022</a:t>
            </a:r>
          </a:p>
        </p:txBody>
      </p:sp>
    </p:spTree>
    <p:extLst>
      <p:ext uri="{BB962C8B-B14F-4D97-AF65-F5344CB8AC3E}">
        <p14:creationId xmlns:p14="http://schemas.microsoft.com/office/powerpoint/2010/main" val="1915174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49D924-19AB-0B4B-8155-7994241EB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638300"/>
            <a:ext cx="8890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9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</p:txBody>
      </p:sp>
    </p:spTree>
    <p:extLst>
      <p:ext uri="{BB962C8B-B14F-4D97-AF65-F5344CB8AC3E}">
        <p14:creationId xmlns:p14="http://schemas.microsoft.com/office/powerpoint/2010/main" val="2368093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11893"/>
                </a:solidFill>
              </a:rPr>
              <a:t>Must maintain high amount of Rubisco to do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157079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2B81-69B8-294B-ACF9-43632E72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P-model stomatal conductance</a:t>
            </a:r>
            <a:r>
              <a:rPr lang="el-GR" i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167C5-62AC-B448-815F-ECEA77AC8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Optimal conductance</a:t>
            </a:r>
            <a:r>
              <a:rPr lang="el-GR" sz="4000" i="1" dirty="0">
                <a:solidFill>
                  <a:srgbClr val="011893"/>
                </a:solidFill>
              </a:rPr>
              <a:t> </a:t>
            </a:r>
            <a:r>
              <a:rPr lang="en-US" sz="4000" dirty="0">
                <a:solidFill>
                  <a:srgbClr val="011893"/>
                </a:solidFill>
              </a:rPr>
              <a:t>maximizes photosynthesis at least water loss and nutrient use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Water loss </a:t>
            </a:r>
            <a:r>
              <a:rPr lang="en-US" sz="3600" dirty="0"/>
              <a:t>is from transpiration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Nutrient use </a:t>
            </a:r>
            <a:r>
              <a:rPr lang="en-US" sz="3600" dirty="0"/>
              <a:t>is nutrients used to maintain Rubisco</a:t>
            </a:r>
          </a:p>
        </p:txBody>
      </p:sp>
    </p:spTree>
    <p:extLst>
      <p:ext uri="{BB962C8B-B14F-4D97-AF65-F5344CB8AC3E}">
        <p14:creationId xmlns:p14="http://schemas.microsoft.com/office/powerpoint/2010/main" val="1118625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C1059-255D-F243-B05D-8DC15093C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P-model stomatal conductance</a:t>
            </a:r>
            <a:r>
              <a:rPr lang="el-GR" i="1" dirty="0"/>
              <a:t>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29D71D-B94D-A844-8AF0-2D6006BD4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9014"/>
            <a:ext cx="3615046" cy="978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9F3C7B-9D06-A144-8E9A-B1772FDACEE5}"/>
              </a:ext>
            </a:extLst>
          </p:cNvPr>
          <p:cNvSpPr txBox="1"/>
          <p:nvPr/>
        </p:nvSpPr>
        <p:spPr>
          <a:xfrm>
            <a:off x="6096000" y="3479425"/>
            <a:ext cx="5691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= cost to maintain transpiration</a:t>
            </a:r>
          </a:p>
          <a:p>
            <a:r>
              <a:rPr lang="en-US" sz="2400" dirty="0"/>
              <a:t>b = cost to maintain photosynthetic capacity</a:t>
            </a:r>
          </a:p>
          <a:p>
            <a:r>
              <a:rPr lang="el-GR" sz="2400" dirty="0"/>
              <a:t>β</a:t>
            </a:r>
            <a:r>
              <a:rPr lang="en-US" sz="2400" dirty="0"/>
              <a:t> = b/a</a:t>
            </a:r>
          </a:p>
          <a:p>
            <a:r>
              <a:rPr lang="el-GR" sz="2400" dirty="0"/>
              <a:t>ξ </a:t>
            </a:r>
            <a:r>
              <a:rPr lang="en-US" sz="2400" dirty="0"/>
              <a:t>= “squiggle”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E38A5-EDCC-9E43-89F3-02C1D706B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08" y="3479425"/>
            <a:ext cx="3509486" cy="240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12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09CC-CE40-0F45-848A-9E27A030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Stomatal conductance trait</a:t>
            </a:r>
            <a:br>
              <a:rPr lang="en-US" dirty="0"/>
            </a:br>
            <a:r>
              <a:rPr lang="en-US" dirty="0"/>
              <a:t>The ratio of CO</a:t>
            </a:r>
            <a:r>
              <a:rPr lang="en-US" baseline="-25000" dirty="0"/>
              <a:t>2</a:t>
            </a:r>
            <a:r>
              <a:rPr lang="en-US" dirty="0"/>
              <a:t> in the leaf to CO</a:t>
            </a:r>
            <a:r>
              <a:rPr lang="en-US" baseline="-25000" dirty="0"/>
              <a:t>2</a:t>
            </a:r>
            <a:r>
              <a:rPr lang="en-US" dirty="0"/>
              <a:t> outside of the leaf (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i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/C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a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or </a:t>
            </a:r>
            <a:r>
              <a:rPr lang="el-GR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χ</a:t>
            </a:r>
            <a:r>
              <a:rPr lang="en-US" i="1" dirty="0">
                <a:cs typeface="Calibri" panose="020F0502020204030204" pitchFamily="34" charset="0"/>
              </a:rPr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45EB0-FF2B-2C4B-9F1A-63B3EEA7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16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photorespiration</a:t>
            </a:r>
            <a:endParaRPr lang="en-US" sz="3600" dirty="0">
              <a:solidFill>
                <a:srgbClr val="01189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056A0-CB76-724B-A89A-065B1768E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76" y="982392"/>
            <a:ext cx="5146550" cy="529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97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1220E15-A4D9-9547-B489-92D79DDC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VPD to avoid water loss</a:t>
            </a:r>
            <a:endParaRPr lang="en-US" sz="36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535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E6CB3F7-2581-7E4C-9E71-92BE33D4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lower openness needed to satisfy Rubisco</a:t>
            </a:r>
            <a:endParaRPr lang="en-US" sz="36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64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P-model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11893"/>
                </a:solidFill>
              </a:rPr>
              <a:t>photosynthetic biochemistry</a:t>
            </a:r>
            <a:r>
              <a:rPr lang="en-US" sz="4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83771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915851-87C2-FB42-9C1A-D40B11297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1339850"/>
            <a:ext cx="93218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915851-87C2-FB42-9C1A-D40B11297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1339850"/>
            <a:ext cx="93218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20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P-model biochemistry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Plant biochemistry setup will aim for equal limitation by all factors</a:t>
            </a:r>
          </a:p>
        </p:txBody>
      </p:sp>
    </p:spTree>
    <p:extLst>
      <p:ext uri="{BB962C8B-B14F-4D97-AF65-F5344CB8AC3E}">
        <p14:creationId xmlns:p14="http://schemas.microsoft.com/office/powerpoint/2010/main" val="1985112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P-model biochemistry</a:t>
            </a:r>
            <a:endParaRPr lang="en-US" dirty="0">
              <a:solidFill>
                <a:srgbClr val="01189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FC7FDE-0078-6E47-87F1-E838E663E383}"/>
              </a:ext>
            </a:extLst>
          </p:cNvPr>
          <p:cNvSpPr txBox="1"/>
          <p:nvPr/>
        </p:nvSpPr>
        <p:spPr>
          <a:xfrm>
            <a:off x="838200" y="2088108"/>
            <a:ext cx="598728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A= min{Ac, </a:t>
            </a:r>
            <a:r>
              <a:rPr lang="en-US" sz="3600" dirty="0" err="1"/>
              <a:t>Aj</a:t>
            </a:r>
            <a:r>
              <a:rPr lang="en-US" sz="3600" dirty="0"/>
              <a:t>}</a:t>
            </a:r>
          </a:p>
          <a:p>
            <a:r>
              <a:rPr lang="en-US" sz="3600" dirty="0"/>
              <a:t>Ac = </a:t>
            </a:r>
            <a:r>
              <a:rPr lang="en-US" sz="3600" dirty="0" err="1"/>
              <a:t>Vcmax</a:t>
            </a:r>
            <a:r>
              <a:rPr lang="en-US" sz="3600" dirty="0"/>
              <a:t>(ci-</a:t>
            </a:r>
            <a:r>
              <a:rPr lang="el-GR" sz="3600" dirty="0"/>
              <a:t>Γ</a:t>
            </a:r>
            <a:r>
              <a:rPr lang="en-US" sz="3600" dirty="0"/>
              <a:t>*)(1/(ci + K))</a:t>
            </a:r>
          </a:p>
          <a:p>
            <a:r>
              <a:rPr lang="en-US" sz="3600" dirty="0" err="1"/>
              <a:t>Aj</a:t>
            </a:r>
            <a:r>
              <a:rPr lang="en-US" sz="3600" dirty="0"/>
              <a:t>=</a:t>
            </a:r>
            <a:r>
              <a:rPr lang="el-GR" sz="3600" dirty="0"/>
              <a:t>φ</a:t>
            </a:r>
            <a:r>
              <a:rPr lang="en-US" sz="3600" dirty="0"/>
              <a:t>I(ci-</a:t>
            </a:r>
            <a:r>
              <a:rPr lang="el-GR" sz="3600" dirty="0"/>
              <a:t>Γ</a:t>
            </a:r>
            <a:r>
              <a:rPr lang="en-US" sz="3600" dirty="0"/>
              <a:t>*)(1/(ci + 2</a:t>
            </a:r>
            <a:r>
              <a:rPr lang="el-GR" sz="3600" dirty="0"/>
              <a:t>Γ</a:t>
            </a:r>
            <a:r>
              <a:rPr lang="en-US" sz="3600" dirty="0"/>
              <a:t>*))</a:t>
            </a:r>
          </a:p>
          <a:p>
            <a:endParaRPr lang="en-US" sz="3600" dirty="0"/>
          </a:p>
          <a:p>
            <a:r>
              <a:rPr lang="en-US" sz="3600" dirty="0"/>
              <a:t>Optimally: Ac=</a:t>
            </a:r>
            <a:r>
              <a:rPr lang="en-US" sz="3600" dirty="0" err="1"/>
              <a:t>Aj</a:t>
            </a:r>
            <a:endParaRPr lang="en-US" sz="3600" dirty="0"/>
          </a:p>
          <a:p>
            <a:r>
              <a:rPr lang="en-US" sz="3600" dirty="0"/>
              <a:t>Can use this to solve for traits:</a:t>
            </a:r>
          </a:p>
          <a:p>
            <a:r>
              <a:rPr lang="en-US" sz="3600" dirty="0" err="1"/>
              <a:t>Vcmax</a:t>
            </a:r>
            <a:r>
              <a:rPr lang="en-US" sz="3600" dirty="0"/>
              <a:t> = </a:t>
            </a:r>
            <a:r>
              <a:rPr lang="el-GR" sz="3600" dirty="0"/>
              <a:t>φ</a:t>
            </a:r>
            <a:r>
              <a:rPr lang="en-US" sz="3600" dirty="0"/>
              <a:t>I(ci + 2</a:t>
            </a:r>
            <a:r>
              <a:rPr lang="el-GR" sz="3600" dirty="0"/>
              <a:t>Γ</a:t>
            </a:r>
            <a:r>
              <a:rPr lang="en-US" sz="3600" dirty="0"/>
              <a:t>*) (1/(ci + K))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76696-D0B4-DE48-94F3-329010AFFBAA}"/>
              </a:ext>
            </a:extLst>
          </p:cNvPr>
          <p:cNvSpPr txBox="1"/>
          <p:nvPr/>
        </p:nvSpPr>
        <p:spPr>
          <a:xfrm>
            <a:off x="7301552" y="2658255"/>
            <a:ext cx="448937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gross photosynthesis</a:t>
            </a:r>
          </a:p>
          <a:p>
            <a:r>
              <a:rPr lang="en-US" dirty="0"/>
              <a:t>Ac = carboxylation-limited photosynthesis</a:t>
            </a:r>
          </a:p>
          <a:p>
            <a:r>
              <a:rPr lang="en-US" dirty="0" err="1"/>
              <a:t>Aj</a:t>
            </a:r>
            <a:r>
              <a:rPr lang="en-US" dirty="0"/>
              <a:t> = electron transport-limited photosynthesis</a:t>
            </a:r>
          </a:p>
          <a:p>
            <a:r>
              <a:rPr lang="en-US" dirty="0" err="1"/>
              <a:t>Vcmax</a:t>
            </a:r>
            <a:r>
              <a:rPr lang="en-US" dirty="0"/>
              <a:t> = max carboxylation rate</a:t>
            </a:r>
          </a:p>
          <a:p>
            <a:r>
              <a:rPr lang="en-US" dirty="0"/>
              <a:t>ci= intercellular CO2</a:t>
            </a:r>
          </a:p>
          <a:p>
            <a:r>
              <a:rPr lang="el-GR" dirty="0"/>
              <a:t>Γ</a:t>
            </a:r>
            <a:r>
              <a:rPr lang="en-US" dirty="0"/>
              <a:t>* = CO2 compensation point</a:t>
            </a:r>
          </a:p>
          <a:p>
            <a:r>
              <a:rPr lang="en-US" dirty="0"/>
              <a:t>K = M-M coefficient (T dependent)</a:t>
            </a:r>
          </a:p>
          <a:p>
            <a:r>
              <a:rPr lang="el-GR" dirty="0"/>
              <a:t>φ</a:t>
            </a:r>
            <a:r>
              <a:rPr lang="en-US" dirty="0"/>
              <a:t> = quantum efficiency</a:t>
            </a:r>
          </a:p>
          <a:p>
            <a:r>
              <a:rPr lang="en-US" dirty="0"/>
              <a:t>I = absorbed PAR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83440D-B23B-0743-9AFF-51D11ED1E7C6}"/>
              </a:ext>
            </a:extLst>
          </p:cNvPr>
          <p:cNvSpPr txBox="1"/>
          <p:nvPr/>
        </p:nvSpPr>
        <p:spPr>
          <a:xfrm>
            <a:off x="5919537" y="6211145"/>
            <a:ext cx="552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*Note that there are more complex representations of </a:t>
            </a:r>
            <a:r>
              <a:rPr lang="en-US" dirty="0" err="1">
                <a:solidFill>
                  <a:srgbClr val="FF0000"/>
                </a:solidFill>
              </a:rPr>
              <a:t>Aj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217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269-8B2C-B845-B4E6-10EDE8B6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Biochemistry trait</a:t>
            </a:r>
            <a:br>
              <a:rPr lang="en-US" dirty="0"/>
            </a:br>
            <a:r>
              <a:rPr lang="en-US" dirty="0"/>
              <a:t>The maximum rate of Rubisco carboxylation (</a:t>
            </a:r>
            <a:r>
              <a:rPr lang="en-US" i="1" dirty="0" err="1">
                <a:solidFill>
                  <a:srgbClr val="011893"/>
                </a:solidFill>
              </a:rPr>
              <a:t>V</a:t>
            </a:r>
            <a:r>
              <a:rPr lang="en-US" baseline="-25000" dirty="0" err="1">
                <a:solidFill>
                  <a:srgbClr val="011893"/>
                </a:solidFill>
              </a:rPr>
              <a:t>cmax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02AC-BCAE-5743-98C7-B877F4D1D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32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971FAA-F34F-8648-88F4-1ECC30C0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246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BA4DFA-03A2-6947-AE93-EAC9C5E39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76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036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230C96-59EC-494E-8A4A-1CAFAC62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VPD because of lower stomatal conductance</a:t>
            </a:r>
            <a:endParaRPr lang="en-US" sz="36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125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FFD041-DAF7-CC4E-AA52-C38203F2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544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398" y="2129421"/>
            <a:ext cx="8591415" cy="4218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14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also predict responses to environmental change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9881752" y="6488668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Chieppa</a:t>
            </a:r>
            <a:r>
              <a:rPr lang="en-US" dirty="0"/>
              <a:t> (unpublished)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A2D847F6-F335-4F63-86AC-FCAFA4A81835}"/>
              </a:ext>
            </a:extLst>
          </p:cNvPr>
          <p:cNvPicPr/>
          <p:nvPr/>
        </p:nvPicPr>
        <p:blipFill rotWithShape="1">
          <a:blip r:embed="rId2"/>
          <a:srcRect t="66763"/>
          <a:stretch/>
        </p:blipFill>
        <p:spPr>
          <a:xfrm>
            <a:off x="811306" y="2306470"/>
            <a:ext cx="9082329" cy="363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8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383373-D428-6643-8912-979FF4DD8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852" y="0"/>
            <a:ext cx="8272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94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5E666-5869-7845-B696-CD1D31A9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things to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5D0B3-51F7-6D45-858B-D5EBA4886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β</a:t>
            </a:r>
            <a:r>
              <a:rPr lang="en-US" dirty="0"/>
              <a:t> is static in the model, although we know costs for soil resource use vary (</a:t>
            </a:r>
            <a:r>
              <a:rPr lang="en-US" dirty="0" err="1"/>
              <a:t>Paillassa</a:t>
            </a:r>
            <a:r>
              <a:rPr lang="en-US" dirty="0"/>
              <a:t> et al., 2020)</a:t>
            </a:r>
          </a:p>
          <a:p>
            <a:pPr lvl="1"/>
            <a:r>
              <a:rPr lang="en-US" dirty="0"/>
              <a:t>Empirical soil water stress term (Stocker et al., 2020)</a:t>
            </a:r>
          </a:p>
          <a:p>
            <a:r>
              <a:rPr lang="el-GR" dirty="0"/>
              <a:t>φ</a:t>
            </a:r>
            <a:r>
              <a:rPr lang="en-US" dirty="0"/>
              <a:t> is an important, but unknown parameter</a:t>
            </a:r>
          </a:p>
          <a:p>
            <a:pPr lvl="1"/>
            <a:r>
              <a:rPr lang="en-US" dirty="0"/>
              <a:t>Currently a “wiggle” term</a:t>
            </a:r>
          </a:p>
          <a:p>
            <a:r>
              <a:rPr lang="en-US" dirty="0"/>
              <a:t>Timescale for acclimation is unknown</a:t>
            </a:r>
          </a:p>
          <a:p>
            <a:r>
              <a:rPr lang="en-US" dirty="0"/>
              <a:t>What aspect of variability plants acclimate to is unknown</a:t>
            </a:r>
          </a:p>
          <a:p>
            <a:pPr lvl="1"/>
            <a:r>
              <a:rPr lang="en-US" dirty="0"/>
              <a:t>Midday? (</a:t>
            </a:r>
            <a:r>
              <a:rPr lang="en-US" dirty="0" err="1"/>
              <a:t>Mengoli</a:t>
            </a:r>
            <a:r>
              <a:rPr lang="en-US" dirty="0"/>
              <a:t> et al. 2021)</a:t>
            </a:r>
          </a:p>
        </p:txBody>
      </p:sp>
    </p:spTree>
    <p:extLst>
      <p:ext uri="{BB962C8B-B14F-4D97-AF65-F5344CB8AC3E}">
        <p14:creationId xmlns:p14="http://schemas.microsoft.com/office/powerpoint/2010/main" val="111491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B158D8-B9EE-BE47-AB8B-AA830B064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818"/>
            <a:ext cx="12192000" cy="548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52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P-model basis: Least cost theory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189977" y="6488668"/>
            <a:ext cx="20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83B61E-883B-CD4F-85EC-107DFCC9F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994753"/>
            <a:ext cx="10337800" cy="3441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8923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P-model basis: 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Optimally, plants will maintain fastest rate of photosynthesis at the lowest summed resource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189977" y="6488668"/>
            <a:ext cx="20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</a:t>
            </a:r>
          </a:p>
        </p:txBody>
      </p:sp>
    </p:spTree>
    <p:extLst>
      <p:ext uri="{BB962C8B-B14F-4D97-AF65-F5344CB8AC3E}">
        <p14:creationId xmlns:p14="http://schemas.microsoft.com/office/powerpoint/2010/main" val="1704660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P-model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</p:spTree>
    <p:extLst>
      <p:ext uri="{BB962C8B-B14F-4D97-AF65-F5344CB8AC3E}">
        <p14:creationId xmlns:p14="http://schemas.microsoft.com/office/powerpoint/2010/main" val="3939841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P-model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068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P-model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</a:t>
            </a:r>
            <a:r>
              <a:rPr lang="en-US" sz="4400" b="1" dirty="0">
                <a:solidFill>
                  <a:srgbClr val="011893"/>
                </a:solidFill>
              </a:rPr>
              <a:t>stomatal conductance</a:t>
            </a:r>
            <a:r>
              <a:rPr lang="en-US" sz="4400" dirty="0"/>
              <a:t>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4375F-2ECA-8146-978F-2F5F16D62528}"/>
              </a:ext>
            </a:extLst>
          </p:cNvPr>
          <p:cNvSpPr txBox="1"/>
          <p:nvPr/>
        </p:nvSpPr>
        <p:spPr>
          <a:xfrm>
            <a:off x="6477288" y="6488668"/>
            <a:ext cx="581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(2014); Wang et al. (2017); 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2228453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609</Words>
  <Application>Microsoft Macintosh PowerPoint</Application>
  <PresentationFormat>Widescreen</PresentationFormat>
  <Paragraphs>93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An introduction to the P-model</vt:lpstr>
      <vt:lpstr>PowerPoint Presentation</vt:lpstr>
      <vt:lpstr>PowerPoint Presentation</vt:lpstr>
      <vt:lpstr>PowerPoint Presentation</vt:lpstr>
      <vt:lpstr>P-model basis: Least cost theory</vt:lpstr>
      <vt:lpstr>P-model basis: Least cost theory</vt:lpstr>
      <vt:lpstr>P-model photosynthesis </vt:lpstr>
      <vt:lpstr>P-model photosynthesis </vt:lpstr>
      <vt:lpstr>P-model photosynthesis </vt:lpstr>
      <vt:lpstr>PowerPoint Presentation</vt:lpstr>
      <vt:lpstr>PowerPoint Presentation</vt:lpstr>
      <vt:lpstr>PowerPoint Presentation</vt:lpstr>
      <vt:lpstr>P-model stomatal conductance </vt:lpstr>
      <vt:lpstr>P-model stomatal conductance </vt:lpstr>
      <vt:lpstr>Stomatal conductance trait The ratio of CO2 in the leaf to CO2 outside of the leaf (Ci/Ca or χ)</vt:lpstr>
      <vt:lpstr>PowerPoint Presentation</vt:lpstr>
      <vt:lpstr>PowerPoint Presentation</vt:lpstr>
      <vt:lpstr>PowerPoint Presentation</vt:lpstr>
      <vt:lpstr>P-model photosynthesis </vt:lpstr>
      <vt:lpstr>PowerPoint Presentation</vt:lpstr>
      <vt:lpstr>P-model biochemistry</vt:lpstr>
      <vt:lpstr>P-model biochemistry</vt:lpstr>
      <vt:lpstr>Biochemistry trait The maximum rate of Rubisco carboxylation (Vcmax)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things to note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Smith</dc:creator>
  <cp:lastModifiedBy>Nick Smith</cp:lastModifiedBy>
  <cp:revision>17</cp:revision>
  <dcterms:created xsi:type="dcterms:W3CDTF">2022-02-08T19:02:52Z</dcterms:created>
  <dcterms:modified xsi:type="dcterms:W3CDTF">2022-02-08T19:59:57Z</dcterms:modified>
</cp:coreProperties>
</file>